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6" r:id="rId4"/>
    <p:sldId id="307" r:id="rId5"/>
    <p:sldId id="304" r:id="rId6"/>
    <p:sldId id="305" r:id="rId7"/>
    <p:sldId id="260" r:id="rId8"/>
    <p:sldId id="258" r:id="rId9"/>
    <p:sldId id="259" r:id="rId10"/>
    <p:sldId id="266" r:id="rId11"/>
    <p:sldId id="278" r:id="rId12"/>
    <p:sldId id="279" r:id="rId13"/>
    <p:sldId id="287" r:id="rId14"/>
    <p:sldId id="288" r:id="rId15"/>
    <p:sldId id="274" r:id="rId16"/>
    <p:sldId id="276" r:id="rId17"/>
    <p:sldId id="277" r:id="rId18"/>
    <p:sldId id="265" r:id="rId19"/>
    <p:sldId id="270" r:id="rId20"/>
    <p:sldId id="280" r:id="rId21"/>
    <p:sldId id="281" r:id="rId22"/>
    <p:sldId id="282" r:id="rId23"/>
    <p:sldId id="308" r:id="rId24"/>
    <p:sldId id="303" r:id="rId25"/>
    <p:sldId id="267" r:id="rId26"/>
    <p:sldId id="268" r:id="rId27"/>
    <p:sldId id="269" r:id="rId28"/>
    <p:sldId id="284" r:id="rId29"/>
    <p:sldId id="291" r:id="rId30"/>
    <p:sldId id="294" r:id="rId31"/>
    <p:sldId id="292" r:id="rId32"/>
    <p:sldId id="293" r:id="rId33"/>
    <p:sldId id="295" r:id="rId34"/>
    <p:sldId id="296" r:id="rId35"/>
    <p:sldId id="298" r:id="rId36"/>
    <p:sldId id="302" r:id="rId37"/>
    <p:sldId id="299" r:id="rId38"/>
    <p:sldId id="264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groprim.com/_bd/65/6164008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ru-RU" dirty="0" smtClean="0"/>
              <a:t>Лекция.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85749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Тема: «Технология возделывания сои»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</a:t>
            </a:r>
            <a:r>
              <a:rPr lang="ru-RU" sz="3200" dirty="0" smtClean="0"/>
              <a:t>3.1 </a:t>
            </a:r>
            <a:r>
              <a:rPr lang="ru-RU" sz="3200" dirty="0" smtClean="0"/>
              <a:t>Предшественники сои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Лучшими предшественниками сои являются озимые и яровые колосовые культуры. Они рано освобождают поле, что позволяет в </a:t>
            </a:r>
            <a:r>
              <a:rPr lang="ru-RU" dirty="0" smtClean="0"/>
              <a:t>послеуборочный </a:t>
            </a:r>
            <a:r>
              <a:rPr lang="ru-RU" dirty="0" smtClean="0"/>
              <a:t>период провести качественную подготовку почвы, уничтожить сорную растительность, сохранить и накопить влагу в почве, провести вы­равнивание полей.</a:t>
            </a:r>
          </a:p>
          <a:p>
            <a:r>
              <a:rPr lang="ru-RU" dirty="0" smtClean="0"/>
              <a:t>Хорошими предшественниками для посевов сои являются кукуруза на силос и зерно, однолетние травы, сахарная свекла, овощные корнеплоды.</a:t>
            </a:r>
          </a:p>
          <a:p>
            <a:r>
              <a:rPr lang="ru-RU" dirty="0" smtClean="0"/>
              <a:t>Недопустимо размещать сою по подсолнечнику, рапсу, гороху, </a:t>
            </a:r>
            <a:r>
              <a:rPr lang="ru-RU" dirty="0" smtClean="0"/>
              <a:t>повторно </a:t>
            </a:r>
            <a:r>
              <a:rPr lang="ru-RU" dirty="0" smtClean="0"/>
              <a:t>высевать сою на том же поле. Нельзя располагать посевы сои </a:t>
            </a:r>
            <a:r>
              <a:rPr lang="ru-RU" dirty="0" smtClean="0"/>
              <a:t>вблизи </a:t>
            </a:r>
            <a:r>
              <a:rPr lang="ru-RU" dirty="0" smtClean="0"/>
              <a:t>акациевых насаждений и многолетних бобовых трав.</a:t>
            </a:r>
          </a:p>
          <a:p>
            <a:r>
              <a:rPr lang="ru-RU" dirty="0" smtClean="0"/>
              <a:t>Следует подчеркнуть, что сама соя является одним из лучших предшественников зерновых культур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/>
              <a:t>3.2Обработка </a:t>
            </a:r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46723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Полупаровая обработка</a:t>
            </a:r>
            <a:r>
              <a:rPr lang="ru-RU" dirty="0" smtClean="0"/>
              <a:t> применяется после стерневых предшественников на посевах, не подверженных эрозии при слабом засорении корнеотпрысковыми сорняками (менее 1шт/м</a:t>
            </a:r>
            <a:r>
              <a:rPr lang="ru-RU" baseline="30000" dirty="0" smtClean="0"/>
              <a:t>2 </a:t>
            </a:r>
            <a:r>
              <a:rPr lang="ru-RU" dirty="0" smtClean="0"/>
              <a:t>) она включает следующее:</a:t>
            </a:r>
          </a:p>
          <a:p>
            <a:pPr lvl="0"/>
            <a:r>
              <a:rPr lang="ru-RU" dirty="0" smtClean="0"/>
              <a:t>лущение стерни дисковыми лущильниками на глубину 6-8 см;</a:t>
            </a:r>
          </a:p>
          <a:p>
            <a:pPr lvl="0"/>
            <a:r>
              <a:rPr lang="ru-RU" dirty="0" smtClean="0"/>
              <a:t>при появлении сорняков проводится вспашка плугами с предплужниками на глубину 20-22 см;</a:t>
            </a:r>
          </a:p>
          <a:p>
            <a:pPr lvl="0"/>
            <a:r>
              <a:rPr lang="ru-RU" dirty="0" smtClean="0"/>
              <a:t>в летне-осенний период проводят 2-3 культивации по мере </a:t>
            </a:r>
            <a:r>
              <a:rPr lang="ru-RU" dirty="0" smtClean="0"/>
              <a:t>прорастания </a:t>
            </a:r>
            <a:r>
              <a:rPr lang="ru-RU" dirty="0" smtClean="0"/>
              <a:t>сорняков (первая на 10-12 см, вторая и третья (при необходимости) на 6-8см);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Улучшенная зябь</a:t>
            </a:r>
            <a:r>
              <a:rPr lang="ru-RU" dirty="0" smtClean="0"/>
              <a:t> применяется при засорении почвы корнеотпрысковыми сорняками (более 1 </a:t>
            </a:r>
            <a:r>
              <a:rPr lang="ru-RU" dirty="0" err="1" smtClean="0"/>
              <a:t>шт</a:t>
            </a:r>
            <a:r>
              <a:rPr lang="ru-RU" dirty="0" smtClean="0"/>
              <a:t>/м</a:t>
            </a:r>
            <a:r>
              <a:rPr lang="ru-RU" baseline="30000" dirty="0" smtClean="0"/>
              <a:t>2</a:t>
            </a:r>
            <a:r>
              <a:rPr lang="ru-RU" dirty="0" smtClean="0"/>
              <a:t>). Последовательность операций при этом следующая:</a:t>
            </a:r>
          </a:p>
          <a:p>
            <a:pPr lvl="0"/>
            <a:r>
              <a:rPr lang="ru-RU" dirty="0" smtClean="0"/>
              <a:t>лущение стерни дисковыми лущильниками сразу после уборки зерновых колосовых на глубину 6-8 см;</a:t>
            </a:r>
          </a:p>
          <a:p>
            <a:pPr lvl="0"/>
            <a:r>
              <a:rPr lang="ru-RU" dirty="0" smtClean="0"/>
              <a:t>лущение стерни через 2-3 недели после появления сорняков и </a:t>
            </a:r>
            <a:r>
              <a:rPr lang="ru-RU" dirty="0" smtClean="0"/>
              <a:t>падалицы </a:t>
            </a:r>
            <a:r>
              <a:rPr lang="ru-RU" dirty="0" smtClean="0"/>
              <a:t>на глубину 6-8 см;</a:t>
            </a:r>
          </a:p>
          <a:p>
            <a:pPr lvl="0"/>
            <a:r>
              <a:rPr lang="ru-RU" dirty="0" smtClean="0"/>
              <a:t>через 10-15 дней при появлении розеток корнеотпрысковых сорня­ков поле обрабатывают почвенными гербицидами и проводят корпусное лущение на глубину 12-14 см;</a:t>
            </a:r>
          </a:p>
          <a:p>
            <a:pPr lvl="0"/>
            <a:r>
              <a:rPr lang="ru-RU" dirty="0" smtClean="0"/>
              <a:t>через 10-15 дней поле пашут комбинированным агрегатом с предплужниками на глубину 20-22 см;</a:t>
            </a:r>
          </a:p>
          <a:p>
            <a:pPr lvl="0"/>
            <a:r>
              <a:rPr lang="ru-RU" dirty="0" smtClean="0"/>
              <a:t>при появлении всходов сорняков зябь культивируют на глубину 10-</a:t>
            </a:r>
          </a:p>
          <a:p>
            <a:r>
              <a:rPr lang="ru-RU" dirty="0" smtClean="0"/>
              <a:t>12 см.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Комбинированный агрегат АКМ</a:t>
            </a:r>
            <a:endParaRPr lang="ru-RU" sz="3200" dirty="0"/>
          </a:p>
        </p:txBody>
      </p:sp>
      <p:pic>
        <p:nvPicPr>
          <p:cNvPr id="10242" name="Picture 2" descr="C:\Users\Ольга\Desktop\презентации шабалдас\грегат почвообрабатывающий комбинированный АПК-7,2 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20106"/>
            <a:ext cx="7786742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Комбинированный агрегат АКШ-6,0</a:t>
            </a:r>
            <a:endParaRPr lang="ru-RU" sz="3200" dirty="0"/>
          </a:p>
        </p:txBody>
      </p:sp>
      <p:pic>
        <p:nvPicPr>
          <p:cNvPr id="4" name="Содержимое 3" descr="Агрегат комбинированный АКШ-6.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488193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071547"/>
            <a:ext cx="37862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Агрегат комбинированный широкозахватный АКШ-6.0 предназначен для предпосевной обработки почвы на глубину 4 – 8 см. с выполнением за один проход операций рыхления, выравнивания и прикатывания почвы. Первый ряд катков дробит комки и выравнивает поверхность поля, S-образные стойки с лапами производят рыхление, а два ряда планчатых катков выравнивают и уплотняют почву под посев.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Почвозащитная обработка</a:t>
            </a:r>
            <a:r>
              <a:rPr lang="ru-RU" dirty="0" smtClean="0"/>
              <a:t> применяется на почвах подверженных эрозии.</a:t>
            </a:r>
          </a:p>
          <a:p>
            <a:r>
              <a:rPr lang="ru-RU" dirty="0" smtClean="0"/>
              <a:t>Она включает следующие операции:</a:t>
            </a:r>
          </a:p>
          <a:p>
            <a:pPr lvl="0"/>
            <a:r>
              <a:rPr lang="ru-RU" dirty="0" smtClean="0"/>
              <a:t>не позднее 2-3 дней после уборки предшественника проводят пожнивное рыхление игольчатыми боронами;</a:t>
            </a:r>
          </a:p>
          <a:p>
            <a:pPr lvl="0"/>
            <a:r>
              <a:rPr lang="ru-RU" dirty="0" smtClean="0"/>
              <a:t>при отрастании сорняков проводят безотвальное рыхление (КПШ-9, КПА-3,8) на глубину 8-10 см;</a:t>
            </a:r>
          </a:p>
          <a:p>
            <a:pPr lvl="0"/>
            <a:r>
              <a:rPr lang="ru-RU" dirty="0" smtClean="0"/>
              <a:t>через 2-3 недели при наличии корнеотпрысковых сорняков вносят почвенные гербициды;</a:t>
            </a:r>
          </a:p>
          <a:p>
            <a:pPr lvl="0"/>
            <a:r>
              <a:rPr lang="ru-RU" dirty="0" smtClean="0"/>
              <a:t>в конце сентября - начале октября поле обрабатывают </a:t>
            </a:r>
            <a:r>
              <a:rPr lang="ru-RU" dirty="0" err="1" smtClean="0"/>
              <a:t>плоскорезом</a:t>
            </a:r>
            <a:r>
              <a:rPr lang="ru-RU" dirty="0" smtClean="0"/>
              <a:t> на глубину 20-22см.</a:t>
            </a:r>
          </a:p>
          <a:p>
            <a:r>
              <a:rPr lang="ru-RU" dirty="0" smtClean="0"/>
              <a:t>При размещении сои после кукурузы на силос вслед за уборкой предшественника проводят лущение стерни на глубину 4-5 см и вспашку комбинированным агрегатом в октябре на глубину 20-22см.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4643470"/>
          </a:xfrm>
        </p:spPr>
        <p:txBody>
          <a:bodyPr>
            <a:noAutofit/>
          </a:bodyPr>
          <a:lstStyle/>
          <a:p>
            <a:endParaRPr lang="ru-RU" sz="2200" b="1" dirty="0" smtClean="0"/>
          </a:p>
          <a:p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    </a:t>
            </a:r>
            <a:r>
              <a:rPr lang="ru-RU" sz="3200" b="1" dirty="0" smtClean="0"/>
              <a:t>Весной проводятся следующие работы:</a:t>
            </a:r>
            <a:endParaRPr lang="ru-RU" sz="3200" dirty="0" smtClean="0"/>
          </a:p>
          <a:p>
            <a:pPr lvl="0"/>
            <a:r>
              <a:rPr lang="ru-RU" sz="3200" dirty="0" smtClean="0"/>
              <a:t>при наступлении физической спелости почвы проводится культивация зяби с боронованием на глубину 6-8 см;</a:t>
            </a:r>
          </a:p>
          <a:p>
            <a:pPr lvl="0"/>
            <a:r>
              <a:rPr lang="ru-RU" sz="3200" dirty="0" smtClean="0"/>
              <a:t>внесение почвенных гербицидов;</a:t>
            </a:r>
          </a:p>
          <a:p>
            <a:r>
              <a:rPr lang="ru-RU" sz="3200" dirty="0" smtClean="0"/>
              <a:t>культивация в день посева на глубину 5-6 см</a:t>
            </a:r>
            <a:r>
              <a:rPr lang="ru-RU" sz="2200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ряде районов края применяется </a:t>
            </a:r>
            <a:r>
              <a:rPr lang="ru-RU" b="1" dirty="0" err="1" smtClean="0"/>
              <a:t>безгербицидная</a:t>
            </a:r>
            <a:r>
              <a:rPr lang="ru-RU" b="1" dirty="0" smtClean="0"/>
              <a:t> система основной и предпосевной обработки почвы.</a:t>
            </a:r>
            <a:r>
              <a:rPr lang="ru-RU" dirty="0" smtClean="0"/>
              <a:t> Она включает следующие операции:</a:t>
            </a:r>
          </a:p>
          <a:p>
            <a:pPr lvl="0"/>
            <a:r>
              <a:rPr lang="ru-RU" dirty="0" smtClean="0"/>
              <a:t>рыхление почвы на глубину 10-12 см вслед за уборкой зерновых колосовых;</a:t>
            </a:r>
          </a:p>
          <a:p>
            <a:pPr lvl="0"/>
            <a:r>
              <a:rPr lang="ru-RU" dirty="0" smtClean="0"/>
              <a:t>по мере появления сорняков рыхление повторяют;</a:t>
            </a:r>
          </a:p>
          <a:p>
            <a:pPr lvl="0"/>
            <a:r>
              <a:rPr lang="ru-RU" dirty="0" smtClean="0"/>
              <a:t>вспашка плугами с предплужниками и прикатывание проводится в сентябре-октябре на глубину 20-22 см;</a:t>
            </a:r>
          </a:p>
          <a:p>
            <a:pPr lvl="0"/>
            <a:r>
              <a:rPr lang="ru-RU" dirty="0" smtClean="0"/>
              <a:t>культивация без боронования на глубину 10-12 см до наступления зимы;</a:t>
            </a:r>
          </a:p>
          <a:p>
            <a:pPr lvl="0"/>
            <a:r>
              <a:rPr lang="ru-RU" dirty="0" smtClean="0"/>
              <a:t>боронование на 3-4 см рано весной;</a:t>
            </a:r>
          </a:p>
          <a:p>
            <a:pPr lvl="0"/>
            <a:r>
              <a:rPr lang="ru-RU" dirty="0" smtClean="0"/>
              <a:t>культивация на 10-12 см (1декаце апреля -1 декаде мая);</a:t>
            </a:r>
          </a:p>
          <a:p>
            <a:pPr lvl="0"/>
            <a:r>
              <a:rPr lang="ru-RU" dirty="0" smtClean="0"/>
              <a:t>культивация на 8-10 см при прорастании сорняков;</a:t>
            </a:r>
          </a:p>
          <a:p>
            <a:pPr lvl="0"/>
            <a:r>
              <a:rPr lang="ru-RU" dirty="0" smtClean="0"/>
              <a:t>культивация на 7-8 см (по мере необходимости);</a:t>
            </a:r>
          </a:p>
          <a:p>
            <a:pPr lvl="0"/>
            <a:r>
              <a:rPr lang="ru-RU" dirty="0" smtClean="0"/>
              <a:t>предпосевная культивация на 3-6 см в день посева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.И.Киц_фото\P100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1"/>
            <a:ext cx="7715304" cy="575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/>
              <a:t>3.3Удобрение </a:t>
            </a:r>
            <a:r>
              <a:rPr lang="ru-RU" dirty="0" smtClean="0"/>
              <a:t>сои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 Система удобрений сои</a:t>
            </a:r>
            <a:endParaRPr lang="ru-RU" dirty="0" smtClean="0"/>
          </a:p>
          <a:p>
            <a:r>
              <a:rPr lang="ru-RU" dirty="0" smtClean="0"/>
              <a:t>Соя культура требовательная к уровню минерального питания. Для формирования одного центнера зерна и соответствующего количества </a:t>
            </a:r>
            <a:r>
              <a:rPr lang="ru-RU" dirty="0" smtClean="0"/>
              <a:t>побочной </a:t>
            </a:r>
            <a:r>
              <a:rPr lang="ru-RU" dirty="0" smtClean="0"/>
              <a:t>продукции, </a:t>
            </a:r>
            <a:r>
              <a:rPr lang="ru-RU" dirty="0" smtClean="0"/>
              <a:t>соя</a:t>
            </a:r>
            <a:r>
              <a:rPr lang="ru-RU" dirty="0" smtClean="0"/>
              <a:t> </a:t>
            </a:r>
            <a:r>
              <a:rPr lang="ru-RU" dirty="0" smtClean="0"/>
              <a:t>выносит из почвы в среднем 8,4 кг азота, 22 кг </a:t>
            </a:r>
            <a:r>
              <a:rPr lang="ru-RU" dirty="0" smtClean="0"/>
              <a:t>фосфора </a:t>
            </a:r>
            <a:r>
              <a:rPr lang="ru-RU" dirty="0" smtClean="0"/>
              <a:t>и 3,6 кг калия. </a:t>
            </a:r>
          </a:p>
          <a:p>
            <a:r>
              <a:rPr lang="ru-RU" dirty="0" smtClean="0"/>
              <a:t>И вместе с тем, соя как бобовая культура способна усваивать атмосферный азот посредством симбиоза с клубеньковыми бактериями. Исследованиями, проведенными в Ставропольском крае установлено, что </a:t>
            </a:r>
            <a:r>
              <a:rPr lang="ru-RU" dirty="0" smtClean="0"/>
              <a:t>азотные </a:t>
            </a:r>
            <a:r>
              <a:rPr lang="ru-RU" dirty="0" smtClean="0"/>
              <a:t>удобрения не оказывают существенного влияния на величину урожая сои в том случае, если семена перед посевом обрабатывались </a:t>
            </a:r>
            <a:r>
              <a:rPr lang="ru-RU" dirty="0" smtClean="0"/>
              <a:t>бактериальными </a:t>
            </a:r>
            <a:r>
              <a:rPr lang="ru-RU" dirty="0" smtClean="0"/>
              <a:t>удобрениями - </a:t>
            </a:r>
            <a:r>
              <a:rPr lang="ru-RU" dirty="0" err="1" smtClean="0"/>
              <a:t>ризоторфин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План лекции:</a:t>
            </a:r>
          </a:p>
          <a:p>
            <a:r>
              <a:rPr lang="ru-RU" sz="3200" dirty="0" smtClean="0"/>
              <a:t>1.Значение,распространение,</a:t>
            </a:r>
          </a:p>
          <a:p>
            <a:r>
              <a:rPr lang="ru-RU" sz="3200" dirty="0" smtClean="0"/>
              <a:t>урожайность</a:t>
            </a:r>
          </a:p>
          <a:p>
            <a:r>
              <a:rPr lang="ru-RU" sz="3200" dirty="0" smtClean="0"/>
              <a:t>2Биологические особенности</a:t>
            </a:r>
          </a:p>
          <a:p>
            <a:r>
              <a:rPr lang="ru-RU" sz="3200" dirty="0" smtClean="0"/>
              <a:t>3.Основы агротехники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Биологическая </a:t>
            </a:r>
            <a:r>
              <a:rPr lang="ru-RU" dirty="0" err="1" smtClean="0"/>
              <a:t>азотфиксация</a:t>
            </a:r>
            <a:r>
              <a:rPr lang="ru-RU" dirty="0" smtClean="0"/>
              <a:t> позволяет на 40-70% удовлетворить потребности растений сои в азоте, сэкономить 50-80 кг/га азота минераль­ных удобрений, сохранить и увеличить запасы этого элемента в почве </a:t>
            </a:r>
            <a:r>
              <a:rPr lang="ru-RU" dirty="0" smtClean="0"/>
              <a:t>экологически </a:t>
            </a:r>
            <a:r>
              <a:rPr lang="ru-RU" dirty="0" smtClean="0"/>
              <a:t>чистым путем, повысить ценность сои как предшественника для других культур. Экономическая эффективность применения </a:t>
            </a:r>
            <a:r>
              <a:rPr lang="ru-RU" dirty="0" err="1" smtClean="0"/>
              <a:t>ризоторфина</a:t>
            </a:r>
            <a:r>
              <a:rPr lang="ru-RU" dirty="0" smtClean="0"/>
              <a:t> высокая, так как урожайность сои при этом повышается на 2,0-3,5 </a:t>
            </a:r>
            <a:r>
              <a:rPr lang="ru-RU" dirty="0" err="1" smtClean="0"/>
              <a:t>ц</a:t>
            </a:r>
            <a:r>
              <a:rPr lang="ru-RU" dirty="0" smtClean="0"/>
              <a:t>/га, со­держание белка в семенах возрастает на 2-4%.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Большинство почв Ставропольского края недостаточно обеспечено подвижным фосфором, который лимитирует урожайность большинства культур, в том числе сои. Его доза внесения должна быть дифференциро­вана по результатам определения содержания подвижного фосфора в почве и уровня планируемого урожая Фосфорные удобрения вносят осенью под вспашку. Соя - требовательная культура к уровню калийного питания. На почвах с недостаточной обеспеченностью обменным калием он становится лимитирующим фактором  урожайности сои. В этой связи дозы калийных удобрений необходимо корректировать с учетом данных агрохимических картограмм и уровня урожайности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dirty="0" smtClean="0"/>
              <a:t>3.4Подготовка </a:t>
            </a:r>
            <a:r>
              <a:rPr lang="ru-RU" sz="3200" dirty="0" smtClean="0"/>
              <a:t>семян к посеву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	Получение высоких и устойчивых урожаев сои во многом зависит от посевных качеств семенного материала. Для посева используют отсортированные, выровненные семена с высокой энергией прорастания и всхожестью, не поврежденные вредителями и болезнями. Согласно </a:t>
            </a:r>
            <a:r>
              <a:rPr lang="ru-RU" dirty="0" err="1" smtClean="0"/>
              <a:t>ГОСТа</a:t>
            </a:r>
            <a:r>
              <a:rPr lang="ru-RU" dirty="0" smtClean="0"/>
              <a:t> 9669-75.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layer.myshared.ru/9/934883/slides/slide_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642919"/>
            <a:ext cx="5072066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opreparaty.ru/mein/uploads/2018/07/Rizotorf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43576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семян к посеву</a:t>
            </a:r>
            <a:endParaRPr lang="ru-RU" dirty="0"/>
          </a:p>
        </p:txBody>
      </p:sp>
      <p:pic>
        <p:nvPicPr>
          <p:cNvPr id="4" name="Picture 2" descr="C:\Users\Ольга\Desktop\картинки_для_Шабалдас\соя\1327313149_so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786742" cy="4357718"/>
          </a:xfrm>
          <a:prstGeom prst="rect">
            <a:avLst/>
          </a:prstGeom>
          <a:noFill/>
        </p:spPr>
      </p:pic>
      <p:pic>
        <p:nvPicPr>
          <p:cNvPr id="5" name="Picture 2" descr="C:\Users\Ольга\Desktop\картинки_для_Шабалдас\соя\1327313149_so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786742" cy="4429156"/>
          </a:xfrm>
          <a:prstGeom prst="rect">
            <a:avLst/>
          </a:prstGeom>
          <a:noFill/>
        </p:spPr>
      </p:pic>
      <p:pic>
        <p:nvPicPr>
          <p:cNvPr id="6" name="Picture 2" descr="C:\Users\Ольга\Desktop\картинки_для_Шабалдас\соя\1327313149_so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296332" cy="5072074"/>
          </a:xfrm>
          <a:prstGeom prst="rect">
            <a:avLst/>
          </a:prstGeom>
          <a:noFill/>
        </p:spPr>
      </p:pic>
      <p:pic>
        <p:nvPicPr>
          <p:cNvPr id="7" name="Picture 2" descr="C:\Users\Ольга\Desktop\картинки_для_Шабалдас\соя\1327313149_so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072098"/>
          </a:xfrm>
          <a:prstGeom prst="rect">
            <a:avLst/>
          </a:prstGeom>
          <a:noFill/>
        </p:spPr>
      </p:pic>
      <p:pic>
        <p:nvPicPr>
          <p:cNvPr id="8" name="Picture 2" descr="C:\Users\Ольга\Desktop\картинки_для_Шабалдас\соя\1327313149_so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И.И.Киц_фото\P1000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1"/>
            <a:ext cx="8072494" cy="575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Азотфиксирующая деятельность растений сои</a:t>
            </a:r>
            <a:endParaRPr lang="ru-RU" sz="3200" dirty="0"/>
          </a:p>
        </p:txBody>
      </p:sp>
      <p:pic>
        <p:nvPicPr>
          <p:cNvPr id="5122" name="Picture 2" descr="F:\И.И.Киц_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5"/>
            <a:ext cx="6143668" cy="4467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И.И.Киц_фото\P100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143800" cy="546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3.4Сроки </a:t>
            </a:r>
            <a:r>
              <a:rPr lang="ru-RU" sz="3200" dirty="0" smtClean="0"/>
              <a:t>и способы посева, норма высева, глубина заделки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smtClean="0"/>
              <a:t>Одним из основных критериев наступления оптимальных сроков сева является устойчивое прогревание почвы до 12-14° С на глубине 0-5 см для среднеспелых сортов и до 16-18°С для раннеспелых, и вместе с тем, спешить с посевом сои не следует. Объясняется это тем, что за счет дополнительных механических обработок почвы в предпосевной период можно существенно снизить засоренность нолей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посева сои хорошо себя зарекомендовала сеялка «Казачка» (СЗУ 3,6; СЗУ-12). Она предназначена для различных способов посева с одновременным внесением минеральных удобрений: рядковым, </a:t>
            </a:r>
            <a:r>
              <a:rPr lang="ru-RU" dirty="0" err="1" smtClean="0"/>
              <a:t>подпочвенно-разбросным</a:t>
            </a:r>
            <a:r>
              <a:rPr lang="ru-RU" dirty="0" smtClean="0"/>
              <a:t>, </a:t>
            </a:r>
            <a:r>
              <a:rPr lang="ru-RU" dirty="0" err="1" smtClean="0"/>
              <a:t>бороздковым</a:t>
            </a:r>
            <a:r>
              <a:rPr lang="ru-RU" dirty="0" smtClean="0"/>
              <a:t>, гребневым способом. Сеялка обеспечивает посев на уплотненных почвах без предпосевной культивации с заделкой 82-91% семян на заданную глубину и полностью исключает выброс семян на поверхность почвы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layer.myshared.ru/9/934883/slides/slide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               Посев сои</a:t>
            </a:r>
            <a:endParaRPr lang="ru-RU" dirty="0"/>
          </a:p>
        </p:txBody>
      </p:sp>
      <p:pic>
        <p:nvPicPr>
          <p:cNvPr id="11266" name="Picture 2" descr="C:\Users\Ольга\Desktop\картинки_для_Шабалдас\техника соя\Посев-сои-450x3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8581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зависимости от влажности почвы глубина заделки семян колеблется от 3 до 6 см в увлажненный слой почвы.</a:t>
            </a:r>
          </a:p>
          <a:p>
            <a:r>
              <a:rPr lang="ru-RU" dirty="0" smtClean="0"/>
              <a:t>Норма высева первоклассных семян для среднеспелых сортов 300- 350 </a:t>
            </a:r>
            <a:r>
              <a:rPr lang="ru-RU" dirty="0" err="1" smtClean="0"/>
              <a:t>тыс</a:t>
            </a:r>
            <a:r>
              <a:rPr lang="ru-RU" dirty="0" smtClean="0"/>
              <a:t>/га, </a:t>
            </a:r>
            <a:r>
              <a:rPr lang="ru-RU" dirty="0" err="1" smtClean="0"/>
              <a:t>среднераннеспелых</a:t>
            </a:r>
            <a:r>
              <a:rPr lang="ru-RU" dirty="0" smtClean="0"/>
              <a:t> 450-500 тыс. га. На орошаемых землях она увеличивается в среднем на 100 </a:t>
            </a:r>
            <a:r>
              <a:rPr lang="ru-RU" dirty="0" err="1" smtClean="0"/>
              <a:t>тыс</a:t>
            </a:r>
            <a:r>
              <a:rPr lang="ru-RU" dirty="0" smtClean="0"/>
              <a:t>/шт.га.</a:t>
            </a:r>
          </a:p>
          <a:p>
            <a:r>
              <a:rPr lang="ru-RU" dirty="0" smtClean="0"/>
              <a:t>Основной задачей посева сои  является, обеспечение активных всходов и оптимальной площади питания растений. Это достигается выбором лучших сортов и способов посева, норм высева и глубины заделки их  в соответствии с  современными, научно-обоснованными </a:t>
            </a:r>
            <a:r>
              <a:rPr lang="ru-RU" dirty="0" err="1" smtClean="0"/>
              <a:t>агротребованиями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/>
              <a:t>3.5Уход </a:t>
            </a:r>
            <a:r>
              <a:rPr lang="ru-RU" dirty="0" smtClean="0"/>
              <a:t>за посевами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Сою повреждают около 100 видов вредителей. Наиболее распространенные, многочисленные и вредоносные виды насекомых  в условиях  Ставропольского края — соевая плодожорка, паутинный клещ, соевая полосатая блошка, клубеньковые долгоносики, растительноядные клопы, тли.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Меры борьбы с вредителями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- Соблюдение </a:t>
            </a:r>
            <a:r>
              <a:rPr lang="ru-RU" sz="2000" b="1" dirty="0" smtClean="0"/>
              <a:t>севооборота.</a:t>
            </a:r>
            <a:endParaRPr lang="ru-RU" sz="2000" b="1" dirty="0" smtClean="0"/>
          </a:p>
          <a:p>
            <a:r>
              <a:rPr lang="ru-RU" sz="2000" b="1" dirty="0" smtClean="0"/>
              <a:t>- Зяблевая вспашка участков, вышедших из-под посевов сои.</a:t>
            </a:r>
          </a:p>
          <a:p>
            <a:r>
              <a:rPr lang="ru-RU" sz="2000" b="1" dirty="0" smtClean="0"/>
              <a:t> -Сбор и уничтожение растительных остатков в местах обмолота сои.</a:t>
            </a:r>
          </a:p>
          <a:p>
            <a:r>
              <a:rPr lang="ru-RU" sz="2000" b="1" dirty="0" smtClean="0"/>
              <a:t>- В период формирования завязи при заселении гусеницами соевой плодожорки 5 % растений или при откладке 2-3 яиц на растение 1-2 -кратное опрыскивание инсектицидами:</a:t>
            </a:r>
          </a:p>
          <a:p>
            <a:r>
              <a:rPr lang="ru-RU" sz="2000" b="1" dirty="0" smtClean="0"/>
              <a:t>- Би-58 Новый,40 % к.э. - 0,5-0,9 л/га; </a:t>
            </a:r>
          </a:p>
          <a:p>
            <a:r>
              <a:rPr lang="ru-RU" sz="2000" b="1" dirty="0" smtClean="0"/>
              <a:t>-  </a:t>
            </a:r>
            <a:r>
              <a:rPr lang="ru-RU" sz="2000" b="1" dirty="0" err="1" smtClean="0"/>
              <a:t>Карбофос</a:t>
            </a:r>
            <a:r>
              <a:rPr lang="ru-RU" sz="2000" b="1" dirty="0" smtClean="0"/>
              <a:t>, 50 % к.э. - 0,5-1,0 л/га;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Децис</a:t>
            </a:r>
            <a:r>
              <a:rPr lang="ru-RU" sz="2000" b="1" dirty="0" smtClean="0"/>
              <a:t>, 2,5 % к.э. - 0,2 л/га;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Сумицидин</a:t>
            </a:r>
            <a:r>
              <a:rPr lang="ru-RU" sz="2000" b="1" dirty="0" smtClean="0"/>
              <a:t>, 20 % к.э - 0,3 л/га;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Рогор</a:t>
            </a:r>
            <a:r>
              <a:rPr lang="ru-RU" sz="2000" b="1" dirty="0" smtClean="0"/>
              <a:t>, 40% к.э. -0,5-1,0 л/га; </a:t>
            </a:r>
          </a:p>
          <a:p>
            <a:r>
              <a:rPr lang="ru-RU" sz="2000" b="1" dirty="0" smtClean="0"/>
              <a:t>-  </a:t>
            </a:r>
            <a:r>
              <a:rPr lang="ru-RU" sz="2000" b="1" dirty="0" err="1" smtClean="0"/>
              <a:t>Золон</a:t>
            </a:r>
            <a:r>
              <a:rPr lang="ru-RU" sz="2000" b="1" dirty="0" smtClean="0"/>
              <a:t>, 35 % к.э. — 1,4 л/га;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Децис</a:t>
            </a:r>
            <a:r>
              <a:rPr lang="ru-RU" sz="2000" b="1" dirty="0" smtClean="0"/>
              <a:t> Экстра, 12,5 % к.э. - 0,04 л/га; </a:t>
            </a:r>
          </a:p>
          <a:p>
            <a:r>
              <a:rPr lang="ru-RU" sz="2000" b="1" dirty="0" smtClean="0"/>
              <a:t>-  </a:t>
            </a:r>
            <a:r>
              <a:rPr lang="ru-RU" sz="2000" b="1" dirty="0" err="1" smtClean="0"/>
              <a:t>Фьюри</a:t>
            </a:r>
            <a:r>
              <a:rPr lang="ru-RU" sz="2000" b="1" dirty="0" smtClean="0"/>
              <a:t>, 10% в.э.- 0,1-0,15 л/га.</a:t>
            </a:r>
          </a:p>
          <a:p>
            <a:r>
              <a:rPr lang="ru-RU" sz="2000" b="1" dirty="0" smtClean="0"/>
              <a:t>          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Борьба с болезнями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Ставропольском крае на сое распространены и вредоносны </a:t>
            </a:r>
            <a:r>
              <a:rPr lang="ru-RU" dirty="0" err="1" smtClean="0"/>
              <a:t>пероноспороз</a:t>
            </a:r>
            <a:r>
              <a:rPr lang="ru-RU" dirty="0" smtClean="0"/>
              <a:t>, септориоз, фузариоз, </a:t>
            </a:r>
            <a:r>
              <a:rPr lang="ru-RU" dirty="0" err="1" smtClean="0"/>
              <a:t>аскохитоз</a:t>
            </a:r>
            <a:r>
              <a:rPr lang="ru-RU" dirty="0" smtClean="0"/>
              <a:t>, </a:t>
            </a:r>
            <a:r>
              <a:rPr lang="ru-RU" dirty="0" err="1" smtClean="0"/>
              <a:t>церкоспороз</a:t>
            </a:r>
            <a:r>
              <a:rPr lang="ru-RU" dirty="0" smtClean="0"/>
              <a:t>, бактериозы, мозаика, возможно проявление и других болезней, таких как мучнистая роса, ржавчина, белая гниль.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Меры борьбы с болезнями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Сою возделывать в севообороте .</a:t>
            </a:r>
          </a:p>
          <a:p>
            <a:r>
              <a:rPr lang="ru-RU" dirty="0" smtClean="0"/>
              <a:t>-Семена заготавливать со здоровых участков , тщательно их очищать и заблаговременно протравливать» </a:t>
            </a:r>
          </a:p>
          <a:p>
            <a:pPr lvl="0"/>
            <a:r>
              <a:rPr lang="ru-RU" dirty="0" smtClean="0"/>
              <a:t>ТМТД, 80% с.п.-3,4 кг</a:t>
            </a:r>
            <a:r>
              <a:rPr lang="en-US" dirty="0" smtClean="0"/>
              <a:t>/</a:t>
            </a:r>
            <a:r>
              <a:rPr lang="ru-RU" dirty="0" smtClean="0"/>
              <a:t>т;</a:t>
            </a:r>
          </a:p>
          <a:p>
            <a:pPr lvl="0"/>
            <a:r>
              <a:rPr lang="ru-RU" dirty="0" err="1" smtClean="0"/>
              <a:t>Фундазол</a:t>
            </a:r>
            <a:r>
              <a:rPr lang="ru-RU" dirty="0" smtClean="0"/>
              <a:t>, 50 % с.п.- 3,0 </a:t>
            </a:r>
            <a:r>
              <a:rPr lang="ru-RU" dirty="0" smtClean="0"/>
              <a:t>кг/га.</a:t>
            </a:r>
            <a:endParaRPr lang="ru-RU" dirty="0" smtClean="0"/>
          </a:p>
          <a:p>
            <a:pPr lvl="0"/>
            <a:r>
              <a:rPr lang="ru-RU" dirty="0" err="1" smtClean="0"/>
              <a:t>Феразим</a:t>
            </a:r>
            <a:r>
              <a:rPr lang="ru-RU" dirty="0" smtClean="0"/>
              <a:t>, 50% к.с.-  1,0-1,5 л/т.</a:t>
            </a:r>
          </a:p>
          <a:p>
            <a:r>
              <a:rPr lang="ru-RU" dirty="0" smtClean="0"/>
              <a:t>-Бактеризацию семян  проводят  не ранее чем  через 20-30 дней  после  протравливания.  Выращивание менее поражаемых сортов </a:t>
            </a:r>
            <a:r>
              <a:rPr lang="ru-RU" dirty="0" err="1" smtClean="0"/>
              <a:t>Вилана</a:t>
            </a:r>
            <a:r>
              <a:rPr lang="ru-RU" dirty="0" smtClean="0"/>
              <a:t> , </a:t>
            </a:r>
            <a:r>
              <a:rPr lang="ru-RU" dirty="0" err="1" smtClean="0"/>
              <a:t>Армавирская</a:t>
            </a:r>
            <a:r>
              <a:rPr lang="ru-RU" dirty="0" smtClean="0"/>
              <a:t> 15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Борьба с сорной растительностью</a:t>
            </a:r>
            <a:endParaRPr lang="ru-RU" sz="3200" dirty="0"/>
          </a:p>
        </p:txBody>
      </p:sp>
      <p:pic>
        <p:nvPicPr>
          <p:cNvPr id="4" name="Picture 2" descr="C:\Users\Ольга\Desktop\картинки_для_Шабалдас\сахарная свекла\9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Применение   гербицидов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 smtClean="0"/>
              <a:t>Авадекс</a:t>
            </a:r>
            <a:r>
              <a:rPr lang="ru-RU" sz="9600" dirty="0" smtClean="0"/>
              <a:t> БВ,</a:t>
            </a:r>
          </a:p>
          <a:p>
            <a:r>
              <a:rPr lang="ru-RU" sz="9600" dirty="0" smtClean="0"/>
              <a:t>к.э. 1,7-3,4Опрыскивание почвы</a:t>
            </a:r>
          </a:p>
          <a:p>
            <a:r>
              <a:rPr lang="ru-RU" sz="9600" dirty="0" smtClean="0"/>
              <a:t>(с немедленной заделкой) до посева</a:t>
            </a:r>
          </a:p>
          <a:p>
            <a:r>
              <a:rPr lang="ru-RU" sz="9600" b="1" dirty="0" err="1" smtClean="0">
                <a:solidFill>
                  <a:srgbClr val="C00000"/>
                </a:solidFill>
              </a:rPr>
              <a:t>Дуал</a:t>
            </a:r>
            <a:r>
              <a:rPr lang="ru-RU" sz="9600" b="1" dirty="0" smtClean="0">
                <a:solidFill>
                  <a:srgbClr val="C00000"/>
                </a:solidFill>
              </a:rPr>
              <a:t> </a:t>
            </a:r>
            <a:r>
              <a:rPr lang="ru-RU" sz="9600" b="1" dirty="0" err="1" smtClean="0">
                <a:solidFill>
                  <a:srgbClr val="C00000"/>
                </a:solidFill>
              </a:rPr>
              <a:t>Голд</a:t>
            </a:r>
            <a:r>
              <a:rPr lang="ru-RU" sz="9600" b="1" dirty="0" smtClean="0">
                <a:solidFill>
                  <a:srgbClr val="C00000"/>
                </a:solidFill>
              </a:rPr>
              <a:t>, </a:t>
            </a:r>
            <a:r>
              <a:rPr lang="ru-RU" sz="9600" b="1" dirty="0" smtClean="0">
                <a:solidFill>
                  <a:srgbClr val="C00000"/>
                </a:solidFill>
              </a:rPr>
              <a:t>к.э.1,6-3,0 </a:t>
            </a:r>
            <a:r>
              <a:rPr lang="ru-RU" sz="9600" dirty="0" smtClean="0"/>
              <a:t>Опрыскивание </a:t>
            </a:r>
            <a:r>
              <a:rPr lang="ru-RU" sz="9600" dirty="0" smtClean="0"/>
              <a:t>почвы</a:t>
            </a:r>
          </a:p>
          <a:p>
            <a:r>
              <a:rPr lang="ru-RU" sz="9600" dirty="0" smtClean="0"/>
              <a:t>(с заделкой) до посева или до всходов культуры</a:t>
            </a:r>
          </a:p>
          <a:p>
            <a:r>
              <a:rPr lang="ru-RU" sz="9600" dirty="0" smtClean="0"/>
              <a:t>Команд, к.э.2,0-2,5Опрыскивание почвы до</a:t>
            </a:r>
          </a:p>
          <a:p>
            <a:r>
              <a:rPr lang="ru-RU" sz="9600" dirty="0" smtClean="0"/>
              <a:t>всходов культуры или в фазе 2-3 листьев сорняков</a:t>
            </a:r>
          </a:p>
          <a:p>
            <a:r>
              <a:rPr lang="ru-RU" sz="9600" b="1" dirty="0" err="1" smtClean="0">
                <a:solidFill>
                  <a:srgbClr val="C00000"/>
                </a:solidFill>
              </a:rPr>
              <a:t>Пивот</a:t>
            </a:r>
            <a:r>
              <a:rPr lang="ru-RU" sz="9600" b="1" dirty="0" smtClean="0">
                <a:solidFill>
                  <a:srgbClr val="C00000"/>
                </a:solidFill>
              </a:rPr>
              <a:t>, </a:t>
            </a:r>
            <a:r>
              <a:rPr lang="ru-RU" sz="9600" b="1" dirty="0" smtClean="0">
                <a:solidFill>
                  <a:srgbClr val="C00000"/>
                </a:solidFill>
              </a:rPr>
              <a:t>в.к.0,5-1,0 </a:t>
            </a:r>
            <a:r>
              <a:rPr lang="ru-RU" sz="9600" dirty="0" smtClean="0"/>
              <a:t>Опрыскивание </a:t>
            </a:r>
            <a:r>
              <a:rPr lang="ru-RU" sz="9600" dirty="0" smtClean="0"/>
              <a:t>почвы до</a:t>
            </a:r>
          </a:p>
          <a:p>
            <a:r>
              <a:rPr lang="ru-RU" sz="9600" dirty="0" smtClean="0"/>
              <a:t>посева (с заделкой), до всходов</a:t>
            </a:r>
          </a:p>
          <a:p>
            <a:r>
              <a:rPr lang="ru-RU" sz="9600" dirty="0" smtClean="0"/>
              <a:t>или опрыскивание посевов в фазе всходов - 2 настоящих листьев</a:t>
            </a:r>
          </a:p>
          <a:p>
            <a:r>
              <a:rPr lang="ru-RU" sz="9600" dirty="0" smtClean="0"/>
              <a:t>культуры.</a:t>
            </a:r>
          </a:p>
          <a:p>
            <a:r>
              <a:rPr lang="ru-RU" sz="9600" dirty="0" smtClean="0"/>
              <a:t> </a:t>
            </a:r>
            <a:r>
              <a:rPr lang="ru-RU" sz="9600" dirty="0" err="1" smtClean="0"/>
              <a:t>Галакси</a:t>
            </a:r>
            <a:r>
              <a:rPr lang="ru-RU" sz="9600" dirty="0" smtClean="0"/>
              <a:t> Топ, в.р.к. 1,5-2,0Однолетние двудольные</a:t>
            </a:r>
          </a:p>
          <a:p>
            <a:r>
              <a:rPr lang="ru-RU" sz="9600" dirty="0" smtClean="0"/>
              <a:t>Опрыскивание после всходов в фазе 1^4 листьев культуры и 2-6 листьев сорняков</a:t>
            </a:r>
          </a:p>
          <a:p>
            <a:r>
              <a:rPr lang="ru-RU" sz="9600" dirty="0" smtClean="0"/>
              <a:t> </a:t>
            </a:r>
          </a:p>
          <a:p>
            <a:r>
              <a:rPr lang="ru-RU" sz="9600" dirty="0" smtClean="0"/>
              <a:t> </a:t>
            </a:r>
          </a:p>
          <a:p>
            <a:endParaRPr lang="ru-RU" sz="72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ru-RU" dirty="0" smtClean="0"/>
              <a:t>                Уборка сои</a:t>
            </a:r>
            <a:endParaRPr lang="ru-RU" dirty="0"/>
          </a:p>
        </p:txBody>
      </p:sp>
      <p:pic>
        <p:nvPicPr>
          <p:cNvPr id="3074" name="Picture 2" descr="C:\Users\Ольга\Desktop\картинки_для_Шабалдас\техника соя\_3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072494" cy="528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5722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600" dirty="0" smtClean="0"/>
              <a:t>Своевременная и качественная уборка позволяет в значительной степени сохранить выращенный урожай, получить семена высокого </a:t>
            </a:r>
            <a:r>
              <a:rPr lang="ru-RU" sz="3600" dirty="0" smtClean="0"/>
              <a:t>класса</a:t>
            </a:r>
            <a:r>
              <a:rPr lang="ru-RU" sz="3600" dirty="0" smtClean="0"/>
              <a:t>. В условиях орошения уборка сои затягивается на 10-12 дней и происходит неравномерно. Поэтому, важное значение имеет своевременное прекращение поливов с тем, чтобы исключить переувлажнение почвы в </a:t>
            </a:r>
            <a:r>
              <a:rPr lang="ru-RU" sz="3600" dirty="0" smtClean="0"/>
              <a:t>период </a:t>
            </a:r>
            <a:r>
              <a:rPr lang="ru-RU" sz="3600" dirty="0" smtClean="0"/>
              <a:t>созревания семян. </a:t>
            </a:r>
            <a:endParaRPr lang="ru-RU" sz="3600" dirty="0" smtClean="0"/>
          </a:p>
          <a:p>
            <a:pPr>
              <a:lnSpc>
                <a:spcPct val="160000"/>
              </a:lnSpc>
            </a:pPr>
            <a:r>
              <a:rPr lang="ru-RU" sz="4600" b="1" dirty="0" smtClean="0">
                <a:solidFill>
                  <a:srgbClr val="C00000"/>
                </a:solidFill>
              </a:rPr>
              <a:t>При </a:t>
            </a:r>
            <a:r>
              <a:rPr lang="ru-RU" sz="4600" b="1" dirty="0" smtClean="0">
                <a:solidFill>
                  <a:srgbClr val="C00000"/>
                </a:solidFill>
              </a:rPr>
              <a:t>возделывании среднепоздних и среднеспелых сортов, при влажной погоде, а также при сильной засоренности посевов (щирица запрокинутая, амброзия полыннолистная, </a:t>
            </a:r>
            <a:r>
              <a:rPr lang="ru-RU" sz="4600" b="1" dirty="0" err="1" smtClean="0">
                <a:solidFill>
                  <a:srgbClr val="C00000"/>
                </a:solidFill>
              </a:rPr>
              <a:t>гумай</a:t>
            </a:r>
            <a:r>
              <a:rPr lang="ru-RU" sz="4600" b="1" dirty="0" smtClean="0">
                <a:solidFill>
                  <a:srgbClr val="C00000"/>
                </a:solidFill>
              </a:rPr>
              <a:t>) необходимо проведение </a:t>
            </a:r>
            <a:r>
              <a:rPr lang="ru-RU" sz="5100" b="1" dirty="0" smtClean="0">
                <a:solidFill>
                  <a:srgbClr val="002060"/>
                </a:solidFill>
              </a:rPr>
              <a:t>десикации </a:t>
            </a:r>
            <a:r>
              <a:rPr lang="ru-RU" sz="4600" b="1" dirty="0" smtClean="0">
                <a:solidFill>
                  <a:srgbClr val="C00000"/>
                </a:solidFill>
              </a:rPr>
              <a:t>посевов сои. Для этой цели используют </a:t>
            </a:r>
            <a:r>
              <a:rPr lang="ru-RU" sz="5100" b="1" dirty="0" err="1" smtClean="0">
                <a:solidFill>
                  <a:srgbClr val="002060"/>
                </a:solidFill>
              </a:rPr>
              <a:t>реглон</a:t>
            </a:r>
            <a:r>
              <a:rPr lang="ru-RU" sz="5100" b="1" dirty="0" smtClean="0">
                <a:solidFill>
                  <a:srgbClr val="002060"/>
                </a:solidFill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</a:rPr>
              <a:t>супер</a:t>
            </a:r>
            <a:r>
              <a:rPr lang="ru-RU" sz="5100" b="1" dirty="0" smtClean="0">
                <a:solidFill>
                  <a:srgbClr val="002060"/>
                </a:solidFill>
              </a:rPr>
              <a:t> </a:t>
            </a:r>
            <a:r>
              <a:rPr lang="ru-RU" sz="4600" b="1" dirty="0" smtClean="0">
                <a:solidFill>
                  <a:srgbClr val="C00000"/>
                </a:solidFill>
              </a:rPr>
              <a:t>15% в.р. в дозе 2 л/га или </a:t>
            </a:r>
            <a:r>
              <a:rPr lang="ru-RU" sz="4600" b="1" dirty="0" smtClean="0">
                <a:solidFill>
                  <a:srgbClr val="002060"/>
                </a:solidFill>
              </a:rPr>
              <a:t>баста </a:t>
            </a:r>
            <a:r>
              <a:rPr lang="ru-RU" sz="4600" b="1" dirty="0" smtClean="0">
                <a:solidFill>
                  <a:srgbClr val="C00000"/>
                </a:solidFill>
              </a:rPr>
              <a:t>14% в.р. в дозе 1,5-2 л/га</a:t>
            </a:r>
          </a:p>
          <a:p>
            <a:r>
              <a:rPr lang="ru-RU" sz="3600" dirty="0" smtClean="0"/>
              <a:t>На зерно сою убирают в фазу полной спелости. Основной признак полной спелости - опадение листьев, </a:t>
            </a:r>
            <a:r>
              <a:rPr lang="ru-RU" sz="3600" dirty="0" err="1" smtClean="0"/>
              <a:t>подсыхание</a:t>
            </a:r>
            <a:r>
              <a:rPr lang="ru-RU" sz="3600" dirty="0" smtClean="0"/>
              <a:t> стеблей, побурение всех бобов и стеблей. Семена к этому времени подсыхают и отстают от створок бобов, их влажность не превышает </a:t>
            </a:r>
            <a:r>
              <a:rPr lang="ru-RU" sz="3600" dirty="0" smtClean="0"/>
              <a:t> </a:t>
            </a:r>
            <a:r>
              <a:rPr lang="ru-RU" sz="3600" dirty="0" smtClean="0"/>
              <a:t>16</a:t>
            </a:r>
            <a:r>
              <a:rPr lang="ru-RU" sz="3600" dirty="0" smtClean="0"/>
              <a:t>%. В течение дня влажность зерна и стеблей изменяется, поэтому молотильный аппарат комбайна надо регу­лировать.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fontAlgn="base"/>
            <a:r>
              <a:rPr lang="ru-RU" sz="2800" dirty="0" smtClean="0">
                <a:solidFill>
                  <a:srgbClr val="002060"/>
                </a:solidFill>
              </a:rPr>
              <a:t>Из общих мировых белковых ресурсов конца ХХ века, в разных регионах человечество получает на пищевые цели 68-70% белка растительного и только 30-32% – животного происхождения. Растительный протеин, служит первичным и главным источником формирования мировых ресурсов белка, используемых для пищевых и кормовых целей. </a:t>
            </a:r>
          </a:p>
          <a:p>
            <a:pPr fontAlgn="base"/>
            <a:endParaRPr lang="ru-RU" sz="2400" dirty="0" smtClean="0"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начение со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olza-ili-vred.ru/wp-content/uploads/2018/07/soevyy-napitok-alpro-soya-pol-za-i-vred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картинки_для_Шабалдас\соя\soybean-fie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4752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Биологические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Соя теплолюбивая культура, требующая для своего развития длительного безморозного периода.</a:t>
            </a:r>
          </a:p>
          <a:p>
            <a:r>
              <a:rPr lang="ru-RU" dirty="0" smtClean="0"/>
              <a:t>Минимальная температура дли прорастания семян +7° - + 8°С, достаточная +12° - +14°С, оптимальная +18° - +20°С. Чем лучше прогревание верхнего слоя почвы, тем быстрее и дружнее появляются всходы сои. Соответственно период от посева до появления всходов может длиться от 6 до 20 дней. </a:t>
            </a:r>
          </a:p>
          <a:p>
            <a:r>
              <a:rPr lang="ru-RU" dirty="0" smtClean="0"/>
              <a:t>Для формирования репродуктивных органов благоприятная температура +21°- +23°, </a:t>
            </a:r>
          </a:p>
          <a:p>
            <a:r>
              <a:rPr lang="ru-RU" dirty="0" smtClean="0"/>
              <a:t>Для цветения 1-22 - +25°С, формирования бобов +20"-+23°С, </a:t>
            </a:r>
          </a:p>
          <a:p>
            <a:r>
              <a:rPr lang="ru-RU" dirty="0" smtClean="0"/>
              <a:t>Созревания +18°-+20°С.</a:t>
            </a:r>
          </a:p>
          <a:p>
            <a:r>
              <a:rPr lang="ru-RU" dirty="0" smtClean="0"/>
              <a:t>Для полного цикла развития сои сумма эффективных температур (выше +10°С) составляет от 1800°С до 3200°С, в зависимости от </a:t>
            </a:r>
            <a:r>
              <a:rPr lang="ru-RU" dirty="0" smtClean="0"/>
              <a:t>продолжительности </a:t>
            </a:r>
            <a:r>
              <a:rPr lang="ru-RU" dirty="0" smtClean="0"/>
              <a:t>вегетационного периода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Требование к влаге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прорастания семян сои требуется количество воды, равное 60% их веса. Чтобы прорастание шло дружно, достаточно обеспечить запасы влаги в почве 35 - 40мм. Первостепенное значение В этот период имеет сохранение и обеспечение влаги в почве. </a:t>
            </a:r>
          </a:p>
          <a:p>
            <a:r>
              <a:rPr lang="ru-RU" dirty="0" smtClean="0"/>
              <a:t>Критический период по влагообеспеченности растений - цветение - образование бобов. Одно растение в это время за сутки испаряет до 300 г воды. Недостаточное увлажнение почвы замедляет рост вегетативных органов и уменьшает число цветков на растении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1881</Words>
  <PresentationFormat>Экран 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Лекция.</vt:lpstr>
      <vt:lpstr>Слайд 2</vt:lpstr>
      <vt:lpstr>Слайд 3</vt:lpstr>
      <vt:lpstr>Слайд 4</vt:lpstr>
      <vt:lpstr>Слайд 5</vt:lpstr>
      <vt:lpstr>Слайд 6</vt:lpstr>
      <vt:lpstr>Слайд 7</vt:lpstr>
      <vt:lpstr>Биологические особенности</vt:lpstr>
      <vt:lpstr>Требование к влаге</vt:lpstr>
      <vt:lpstr>         3.1 Предшественники сои</vt:lpstr>
      <vt:lpstr>     3.2Обработка почвы</vt:lpstr>
      <vt:lpstr>Слайд 12</vt:lpstr>
      <vt:lpstr>Комбинированный агрегат АКМ</vt:lpstr>
      <vt:lpstr>Комбинированный агрегат АКШ-6,0</vt:lpstr>
      <vt:lpstr>Слайд 15</vt:lpstr>
      <vt:lpstr>Слайд 16</vt:lpstr>
      <vt:lpstr>Слайд 17</vt:lpstr>
      <vt:lpstr>Слайд 18</vt:lpstr>
      <vt:lpstr>         3.3Удобрение сои</vt:lpstr>
      <vt:lpstr>Слайд 20</vt:lpstr>
      <vt:lpstr>Слайд 21</vt:lpstr>
      <vt:lpstr>          3.4Подготовка семян к посеву</vt:lpstr>
      <vt:lpstr>Слайд 23</vt:lpstr>
      <vt:lpstr>Подготовка семян к посеву</vt:lpstr>
      <vt:lpstr>Слайд 25</vt:lpstr>
      <vt:lpstr>Азотфиксирующая деятельность растений сои</vt:lpstr>
      <vt:lpstr>Слайд 27</vt:lpstr>
      <vt:lpstr>3.4Сроки и способы посева, норма высева, глубина заделки</vt:lpstr>
      <vt:lpstr>Слайд 29</vt:lpstr>
      <vt:lpstr>               Посев сои</vt:lpstr>
      <vt:lpstr>Слайд 31</vt:lpstr>
      <vt:lpstr>       3.5Уход за посевами</vt:lpstr>
      <vt:lpstr>Меры борьбы с вредителями</vt:lpstr>
      <vt:lpstr>       Борьба с болезнями</vt:lpstr>
      <vt:lpstr>            Меры борьбы с болезнями</vt:lpstr>
      <vt:lpstr>Борьба с сорной растительностью</vt:lpstr>
      <vt:lpstr>   Применение   гербицидов</vt:lpstr>
      <vt:lpstr>                Уборка сои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№1.</dc:title>
  <cp:lastModifiedBy>Olga</cp:lastModifiedBy>
  <cp:revision>25</cp:revision>
  <dcterms:modified xsi:type="dcterms:W3CDTF">2020-11-24T10:53:16Z</dcterms:modified>
</cp:coreProperties>
</file>